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3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2615-440C-4BDF-8EA8-448F35F262DB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A1208-FEFB-43E7-8699-7907FF89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numbers.com/market/" TargetMode="External"/><Relationship Id="rId2" Type="http://schemas.openxmlformats.org/officeDocument/2006/relationships/hyperlink" Target="http://research.stlouisfed.org/fred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Movie Theatre Attendance in Regards to Economic Factors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Madison Kerr</a:t>
            </a:r>
            <a:endParaRPr lang="en-US" dirty="0"/>
          </a:p>
        </p:txBody>
      </p:sp>
      <p:pic>
        <p:nvPicPr>
          <p:cNvPr id="1026" name="Picture 2" descr="http://img.rfclipart.com/image/big/ed-46-b6/movie-theater-blue-hall-Download-Royalty-free-Vector-File-EPS-3699.jpg?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" y="0"/>
            <a:ext cx="9162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85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 Theatre Attendance Based on Economic Factors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4273" y="2590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Madison Kerr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1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88911"/>
              </p:ext>
            </p:extLst>
          </p:nvPr>
        </p:nvGraphicFramePr>
        <p:xfrm>
          <a:off x="381000" y="1676400"/>
          <a:ext cx="6781800" cy="451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6781800" cy="4514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236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73.9%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418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66125"/>
              </p:ext>
            </p:extLst>
          </p:nvPr>
        </p:nvGraphicFramePr>
        <p:xfrm>
          <a:off x="228600" y="1600200"/>
          <a:ext cx="72009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7200900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7600" y="228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0.1%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87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29113"/>
              </p:ext>
            </p:extLst>
          </p:nvPr>
        </p:nvGraphicFramePr>
        <p:xfrm>
          <a:off x="228600" y="1752600"/>
          <a:ext cx="7086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7086600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7600" y="251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=57%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476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338"/>
              </p:ext>
            </p:extLst>
          </p:nvPr>
        </p:nvGraphicFramePr>
        <p:xfrm>
          <a:off x="190500" y="1600200"/>
          <a:ext cx="72009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600200"/>
                        <a:ext cx="7200900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67600" y="2133600"/>
            <a:ext cx="157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=8%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066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864974"/>
              </p:ext>
            </p:extLst>
          </p:nvPr>
        </p:nvGraphicFramePr>
        <p:xfrm>
          <a:off x="152400" y="1828800"/>
          <a:ext cx="696296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6962966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220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=72.7%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371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54038"/>
              </p:ext>
            </p:extLst>
          </p:nvPr>
        </p:nvGraphicFramePr>
        <p:xfrm>
          <a:off x="152400" y="1600200"/>
          <a:ext cx="7086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7086600" cy="472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2568" y="243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=17.6%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264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45056"/>
              </p:ext>
            </p:extLst>
          </p:nvPr>
        </p:nvGraphicFramePr>
        <p:xfrm>
          <a:off x="228600" y="1600200"/>
          <a:ext cx="732515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7325153" cy="487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3800" y="228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=26.8%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438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736711"/>
              </p:ext>
            </p:extLst>
          </p:nvPr>
        </p:nvGraphicFramePr>
        <p:xfrm>
          <a:off x="228600" y="1600200"/>
          <a:ext cx="72009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7200900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7600" y="220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=43.9%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679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95464"/>
              </p:ext>
            </p:extLst>
          </p:nvPr>
        </p:nvGraphicFramePr>
        <p:xfrm>
          <a:off x="304800" y="1676400"/>
          <a:ext cx="6734599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6734599" cy="449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=30.2%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66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Non-Parametric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745143"/>
              </p:ext>
            </p:extLst>
          </p:nvPr>
        </p:nvGraphicFramePr>
        <p:xfrm>
          <a:off x="152400" y="1676400"/>
          <a:ext cx="6867407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6867407" cy="457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228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=5.1%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43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movie theatre attendance is not influenced by economic factors.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mage.shutterstock.com/display_pic_with_logo/97684/97684,1295116739,1/stock-vector-graph-chart-illustration-of-growth-or-recession-69030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45" y="2594173"/>
            <a:ext cx="4276725" cy="40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3112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 Industry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20635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51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Non-Parametric Correlation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Kendall 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Null: x and y are independent</a:t>
            </a:r>
          </a:p>
          <a:p>
            <a:pPr marL="914400" lvl="2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2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Alternative: x and y are dependent in some way</a:t>
            </a:r>
          </a:p>
          <a:p>
            <a:pPr marL="914400" lvl="2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stat: Tau</a:t>
            </a:r>
          </a:p>
          <a:p>
            <a:pPr lvl="3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 &gt; 0 = positively correlated</a:t>
            </a:r>
          </a:p>
          <a:p>
            <a:pPr lvl="3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 &lt; 0 = negatively correlated</a:t>
            </a:r>
          </a:p>
          <a:p>
            <a:pPr lvl="3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 = 0 = no correlation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84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Kendall’s Tau: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Recession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0.414	   p-value = 0.6789 	Tau = 0.075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 to reject null and conclude there isn’t sufficient evidence that there is a correlation between ticket sales and the probability of a recession.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235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Kendall’s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Tau: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GDP per capita: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z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p-value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Tau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Fail to reject null and conclude there isn’t sufficient evidence that there 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correlation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and real GDP per capita.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71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Kendall’s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Tau: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rates: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z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-0.4968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p-value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0.6193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Tau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-0.09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Fail to reject null and conclude there isn’t sufficient evidence that there 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correlation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ticket sales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rates.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74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Kendall’s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Tau: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Index: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z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0.6613     p-value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0.5084     Tau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Fail to reject null and conclude there isn’t sufficient evidence that there is a correlation between ticket sales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levels.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1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Kendall’s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Tau: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Sentiment: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z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0.992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0.3212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0.179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Fail to reject null and conclude there isn’t sufficient evidence that there is a correlation between ticket sales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sentiment.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1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Kendall’s Tau: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of money: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0.0827    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 =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0.9341   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 =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0.0149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Fail to reject null and conclude there isn’t sufficient evidence that there is a correlation between ticket sales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of money.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13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Kendall’s Tau: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S&amp;P 500 Index: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-0.248    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 =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0.804   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 =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-0.0448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Fail to reject null and conclude there isn’t sufficient evidence that there is a correlation between ticket sales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value of S&amp;P 500 Index.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1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Kendall’s Tau: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Sales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Debt: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-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0.5787    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 =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0.5628   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 = -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0.1044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Fail to reject null and conclude there isn’t sufficient evidence that there is a correlation between ticket sales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debt.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0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Kruskal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Wallis Test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Kruskal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-Wallis 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Tau1 = Tau2 = Tau3 … =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2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Alternative: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Atleast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Tau differs</a:t>
            </a:r>
          </a:p>
          <a:p>
            <a:pPr marL="914400" lvl="2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Test stat = 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7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Goods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goods: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buy less of in harsh times</a:t>
            </a:r>
          </a:p>
          <a:p>
            <a:pPr lvl="2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buy more of in harsh times</a:t>
            </a:r>
          </a:p>
          <a:p>
            <a:pPr lvl="2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/>
          </a:p>
        </p:txBody>
      </p:sp>
      <p:pic>
        <p:nvPicPr>
          <p:cNvPr id="3074" name="Picture 2" descr="http://gomotors.net/pics/Aston%20Martin/aston-martin-db9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971800" cy="148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www.dreamstime.com/bus-and-train-ticket-vector-thumb10013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95800"/>
            <a:ext cx="2571749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02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Kruskal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-Wallis Results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no correlation between any of the variables, it is no surprise that all KW tests resulted in a failure to reject the null hypothesis.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9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 theatre attendance not influenced by economic factors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www.officialpsds.com/images/stocks/---Red-Carpet-stock6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8680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metrolic.com/wp-content/uploads/2010/07/money-and-happin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438400"/>
            <a:ext cx="1714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2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Cited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Data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http://research.stlouisfed.org/fred2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 Theatre Data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http://www.the-numbers.com/market/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1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Factors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Movie Attendance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Recession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GDP per Capita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Rate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Index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Sentiment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of Money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S&amp;P 500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Public Debt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Personal Income</a:t>
            </a:r>
          </a:p>
          <a:p>
            <a:endParaRPr lang="en-US" dirty="0"/>
          </a:p>
        </p:txBody>
      </p:sp>
      <p:pic>
        <p:nvPicPr>
          <p:cNvPr id="4098" name="Picture 2" descr="http://www.americasaves.org/images/stories/large_deb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976111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27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Normal Data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Recession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6575"/>
              </p:ext>
            </p:extLst>
          </p:nvPr>
        </p:nvGraphicFramePr>
        <p:xfrm>
          <a:off x="1219200" y="2286000"/>
          <a:ext cx="67056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6705600" cy="447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97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Normal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Public Debt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64067"/>
              </p:ext>
            </p:extLst>
          </p:nvPr>
        </p:nvGraphicFramePr>
        <p:xfrm>
          <a:off x="1181100" y="2133600"/>
          <a:ext cx="6781800" cy="455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133600"/>
                        <a:ext cx="6781800" cy="4559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67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Normal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Index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7100"/>
              </p:ext>
            </p:extLst>
          </p:nvPr>
        </p:nvGraphicFramePr>
        <p:xfrm>
          <a:off x="1295400" y="2286000"/>
          <a:ext cx="657225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572250" cy="438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505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Normal Data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Rate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286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14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Data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S&amp;P 500 End Values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281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308</Words>
  <Application>Microsoft Office PowerPoint</Application>
  <PresentationFormat>On-screen Show (4:3)</PresentationFormat>
  <Paragraphs>123</Paragraphs>
  <Slides>32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Graph</vt:lpstr>
      <vt:lpstr>Movie Theatre Attendance in Regards to Economic Factors</vt:lpstr>
      <vt:lpstr>Hypothesis</vt:lpstr>
      <vt:lpstr>Economic Goods</vt:lpstr>
      <vt:lpstr>Economic Factors vs Movie Attendance</vt:lpstr>
      <vt:lpstr>Not Normal Data</vt:lpstr>
      <vt:lpstr>Not Normal Data</vt:lpstr>
      <vt:lpstr>Not Normal Data</vt:lpstr>
      <vt:lpstr>Not Normal Data</vt:lpstr>
      <vt:lpstr>Normal Data</vt:lpstr>
      <vt:lpstr>Parametric vs Non-Parametric Regressions</vt:lpstr>
      <vt:lpstr>Parametric vs Non-Parametric Regressions</vt:lpstr>
      <vt:lpstr>Parametric vs Non-Parametric Regressions</vt:lpstr>
      <vt:lpstr>Parametric vs Non-Parametric Regressions</vt:lpstr>
      <vt:lpstr>Parametric vs Non-Parametric Regressions</vt:lpstr>
      <vt:lpstr>Parametric vs Non-Parametric Regressions</vt:lpstr>
      <vt:lpstr>Parametric vs Non-Parametric Regressions</vt:lpstr>
      <vt:lpstr>Parametric vs Non-Parametric Regressions</vt:lpstr>
      <vt:lpstr>Parametric vs Non-Parametric Regressions</vt:lpstr>
      <vt:lpstr>Parametric vs Non-Parametric Regressions</vt:lpstr>
      <vt:lpstr>Non-Parametric Correlation</vt:lpstr>
      <vt:lpstr>Kendall’s Tau: Ticket Sales vs…</vt:lpstr>
      <vt:lpstr>Kendall’s Tau: Ticket Sales vs…</vt:lpstr>
      <vt:lpstr>Kendall’s Tau: Ticket Sales vs…</vt:lpstr>
      <vt:lpstr>Kendall’s Tau: Ticket Sales vs…</vt:lpstr>
      <vt:lpstr>Kendall’s Tau: Ticket Sales vs…</vt:lpstr>
      <vt:lpstr>Kendall’s Tau: Ticket Sales vs…</vt:lpstr>
      <vt:lpstr>Kendall’s Tau: Ticket Sales vs…</vt:lpstr>
      <vt:lpstr>Kendall’s Tau: Ticket Sales vs…</vt:lpstr>
      <vt:lpstr>Kruskal-Wallis Test</vt:lpstr>
      <vt:lpstr>Kruskal-Wallis Results</vt:lpstr>
      <vt:lpstr>Conclusion</vt:lpstr>
      <vt:lpstr>Works Cited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Theatre Attendance in Regards to Economic Factors</dc:title>
  <dc:creator>Windows User</dc:creator>
  <cp:lastModifiedBy>Windows User</cp:lastModifiedBy>
  <cp:revision>33</cp:revision>
  <dcterms:created xsi:type="dcterms:W3CDTF">2012-12-14T04:04:30Z</dcterms:created>
  <dcterms:modified xsi:type="dcterms:W3CDTF">2012-12-14T16:12:58Z</dcterms:modified>
</cp:coreProperties>
</file>